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4" Type="http://schemas.openxmlformats.org/officeDocument/2006/relationships/slide" Target="slides/slide10.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16931ee561_0_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16931ee561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2a9992125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2a9992125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16931ee561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16931ee561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16931ee561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16931ee561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16931ee561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16931ee561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566d79f925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566d79f925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16931ee561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16931ee561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6931ee561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16931ee561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16931ee561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16931ee561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1600"/>
              </a:spcBef>
              <a:spcAft>
                <a:spcPts val="0"/>
              </a:spcAft>
              <a:buClr>
                <a:schemeClr val="dk1"/>
              </a:buClr>
              <a:buSzPts val="1400"/>
              <a:buChar char="○"/>
              <a:defRPr>
                <a:solidFill>
                  <a:schemeClr val="dk1"/>
                </a:solidFill>
              </a:defRPr>
            </a:lvl2pPr>
            <a:lvl3pPr indent="-317500" lvl="2" marL="1371600">
              <a:spcBef>
                <a:spcPts val="1600"/>
              </a:spcBef>
              <a:spcAft>
                <a:spcPts val="0"/>
              </a:spcAft>
              <a:buClr>
                <a:schemeClr val="dk1"/>
              </a:buClr>
              <a:buSzPts val="1400"/>
              <a:buChar char="■"/>
              <a:defRPr>
                <a:solidFill>
                  <a:schemeClr val="dk1"/>
                </a:solidFill>
              </a:defRPr>
            </a:lvl3pPr>
            <a:lvl4pPr indent="-317500" lvl="3" marL="1828800">
              <a:spcBef>
                <a:spcPts val="1600"/>
              </a:spcBef>
              <a:spcAft>
                <a:spcPts val="0"/>
              </a:spcAft>
              <a:buClr>
                <a:schemeClr val="dk1"/>
              </a:buClr>
              <a:buSzPts val="1400"/>
              <a:buChar char="●"/>
              <a:defRPr>
                <a:solidFill>
                  <a:schemeClr val="dk1"/>
                </a:solidFill>
              </a:defRPr>
            </a:lvl4pPr>
            <a:lvl5pPr indent="-317500" lvl="4" marL="2286000">
              <a:spcBef>
                <a:spcPts val="1600"/>
              </a:spcBef>
              <a:spcAft>
                <a:spcPts val="0"/>
              </a:spcAft>
              <a:buClr>
                <a:schemeClr val="dk1"/>
              </a:buClr>
              <a:buSzPts val="1400"/>
              <a:buChar char="○"/>
              <a:defRPr>
                <a:solidFill>
                  <a:schemeClr val="dk1"/>
                </a:solidFill>
              </a:defRPr>
            </a:lvl5pPr>
            <a:lvl6pPr indent="-317500" lvl="5" marL="2743200">
              <a:spcBef>
                <a:spcPts val="1600"/>
              </a:spcBef>
              <a:spcAft>
                <a:spcPts val="0"/>
              </a:spcAft>
              <a:buClr>
                <a:schemeClr val="dk1"/>
              </a:buClr>
              <a:buSzPts val="1400"/>
              <a:buChar char="■"/>
              <a:defRPr>
                <a:solidFill>
                  <a:schemeClr val="dk1"/>
                </a:solidFill>
              </a:defRPr>
            </a:lvl6pPr>
            <a:lvl7pPr indent="-317500" lvl="6" marL="3200400">
              <a:spcBef>
                <a:spcPts val="1600"/>
              </a:spcBef>
              <a:spcAft>
                <a:spcPts val="0"/>
              </a:spcAft>
              <a:buClr>
                <a:schemeClr val="dk1"/>
              </a:buClr>
              <a:buSzPts val="1400"/>
              <a:buChar char="●"/>
              <a:defRPr>
                <a:solidFill>
                  <a:schemeClr val="dk1"/>
                </a:solidFill>
              </a:defRPr>
            </a:lvl7pPr>
            <a:lvl8pPr indent="-317500" lvl="7" marL="3657600">
              <a:spcBef>
                <a:spcPts val="1600"/>
              </a:spcBef>
              <a:spcAft>
                <a:spcPts val="0"/>
              </a:spcAft>
              <a:buClr>
                <a:schemeClr val="dk1"/>
              </a:buClr>
              <a:buSzPts val="1400"/>
              <a:buChar char="○"/>
              <a:defRPr>
                <a:solidFill>
                  <a:schemeClr val="dk1"/>
                </a:solidFill>
              </a:defRPr>
            </a:lvl8pPr>
            <a:lvl9pPr indent="-317500" lvl="8" marL="4114800">
              <a:spcBef>
                <a:spcPts val="1600"/>
              </a:spcBef>
              <a:spcAft>
                <a:spcPts val="160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lt2"/>
              </a:buClr>
              <a:buSzPts val="1800"/>
              <a:buChar char="●"/>
              <a:defRPr sz="1800">
                <a:solidFill>
                  <a:schemeClr val="lt2"/>
                </a:solidFill>
              </a:defRPr>
            </a:lvl1pPr>
            <a:lvl2pPr indent="-317500" lvl="1" marL="914400">
              <a:lnSpc>
                <a:spcPct val="115000"/>
              </a:lnSpc>
              <a:spcBef>
                <a:spcPts val="1600"/>
              </a:spcBef>
              <a:spcAft>
                <a:spcPts val="0"/>
              </a:spcAft>
              <a:buClr>
                <a:schemeClr val="lt2"/>
              </a:buClr>
              <a:buSzPts val="1400"/>
              <a:buChar char="○"/>
              <a:defRPr>
                <a:solidFill>
                  <a:schemeClr val="lt2"/>
                </a:solidFill>
              </a:defRPr>
            </a:lvl2pPr>
            <a:lvl3pPr indent="-317500" lvl="2" marL="1371600">
              <a:lnSpc>
                <a:spcPct val="115000"/>
              </a:lnSpc>
              <a:spcBef>
                <a:spcPts val="1600"/>
              </a:spcBef>
              <a:spcAft>
                <a:spcPts val="0"/>
              </a:spcAft>
              <a:buClr>
                <a:schemeClr val="lt2"/>
              </a:buClr>
              <a:buSzPts val="1400"/>
              <a:buChar char="■"/>
              <a:defRPr>
                <a:solidFill>
                  <a:schemeClr val="lt2"/>
                </a:solidFill>
              </a:defRPr>
            </a:lvl3pPr>
            <a:lvl4pPr indent="-317500" lvl="3" marL="1828800">
              <a:lnSpc>
                <a:spcPct val="115000"/>
              </a:lnSpc>
              <a:spcBef>
                <a:spcPts val="1600"/>
              </a:spcBef>
              <a:spcAft>
                <a:spcPts val="0"/>
              </a:spcAft>
              <a:buClr>
                <a:schemeClr val="lt2"/>
              </a:buClr>
              <a:buSzPts val="1400"/>
              <a:buChar char="●"/>
              <a:defRPr>
                <a:solidFill>
                  <a:schemeClr val="lt2"/>
                </a:solidFill>
              </a:defRPr>
            </a:lvl4pPr>
            <a:lvl5pPr indent="-317500" lvl="4" marL="2286000">
              <a:lnSpc>
                <a:spcPct val="115000"/>
              </a:lnSpc>
              <a:spcBef>
                <a:spcPts val="1600"/>
              </a:spcBef>
              <a:spcAft>
                <a:spcPts val="0"/>
              </a:spcAft>
              <a:buClr>
                <a:schemeClr val="lt2"/>
              </a:buClr>
              <a:buSzPts val="1400"/>
              <a:buChar char="○"/>
              <a:defRPr>
                <a:solidFill>
                  <a:schemeClr val="lt2"/>
                </a:solidFill>
              </a:defRPr>
            </a:lvl5pPr>
            <a:lvl6pPr indent="-317500" lvl="5" marL="2743200">
              <a:lnSpc>
                <a:spcPct val="115000"/>
              </a:lnSpc>
              <a:spcBef>
                <a:spcPts val="1600"/>
              </a:spcBef>
              <a:spcAft>
                <a:spcPts val="0"/>
              </a:spcAft>
              <a:buClr>
                <a:schemeClr val="lt2"/>
              </a:buClr>
              <a:buSzPts val="1400"/>
              <a:buChar char="■"/>
              <a:defRPr>
                <a:solidFill>
                  <a:schemeClr val="lt2"/>
                </a:solidFill>
              </a:defRPr>
            </a:lvl6pPr>
            <a:lvl7pPr indent="-317500" lvl="6" marL="3200400">
              <a:lnSpc>
                <a:spcPct val="115000"/>
              </a:lnSpc>
              <a:spcBef>
                <a:spcPts val="1600"/>
              </a:spcBef>
              <a:spcAft>
                <a:spcPts val="0"/>
              </a:spcAft>
              <a:buClr>
                <a:schemeClr val="lt2"/>
              </a:buClr>
              <a:buSzPts val="1400"/>
              <a:buChar char="●"/>
              <a:defRPr>
                <a:solidFill>
                  <a:schemeClr val="lt2"/>
                </a:solidFill>
              </a:defRPr>
            </a:lvl7pPr>
            <a:lvl8pPr indent="-317500" lvl="7" marL="3657600">
              <a:lnSpc>
                <a:spcPct val="115000"/>
              </a:lnSpc>
              <a:spcBef>
                <a:spcPts val="1600"/>
              </a:spcBef>
              <a:spcAft>
                <a:spcPts val="0"/>
              </a:spcAft>
              <a:buClr>
                <a:schemeClr val="lt2"/>
              </a:buClr>
              <a:buSzPts val="1400"/>
              <a:buChar char="○"/>
              <a:defRPr>
                <a:solidFill>
                  <a:schemeClr val="lt2"/>
                </a:solidFill>
              </a:defRPr>
            </a:lvl8pPr>
            <a:lvl9pPr indent="-317500" lvl="8" marL="4114800">
              <a:lnSpc>
                <a:spcPct val="115000"/>
              </a:lnSpc>
              <a:spcBef>
                <a:spcPts val="1600"/>
              </a:spcBef>
              <a:spcAft>
                <a:spcPts val="1600"/>
              </a:spcAft>
              <a:buClr>
                <a:schemeClr val="lt2"/>
              </a:buClr>
              <a:buSzPts val="1400"/>
              <a:buChar char="■"/>
              <a:defRPr>
                <a:solidFill>
                  <a:schemeClr val="lt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astro.unl.edu/classaction/animations/renaissance/kepler.html" TargetMode="External"/><Relationship Id="rId4" Type="http://schemas.openxmlformats.org/officeDocument/2006/relationships/hyperlink" Target="http://faraday.physics.utoronto.ca/PVB/Harrison/Flash/Chaos/ThreeBody/ThreeBody.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5.jp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1545450"/>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Kepler’s Laws</a:t>
            </a:r>
            <a:r>
              <a:rPr lang="en"/>
              <a:t> of Planetary Motion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Visualizing Kepler’s Laws</a:t>
            </a:r>
            <a:endParaRPr/>
          </a:p>
        </p:txBody>
      </p:sp>
      <p:sp>
        <p:nvSpPr>
          <p:cNvPr id="124" name="Google Shape;124;p2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3"/>
              </a:rPr>
              <a:t>http://astro.unl.edu/classaction/animations/renaissance/kepler.html</a:t>
            </a:r>
            <a:r>
              <a:rPr lang="en"/>
              <a:t> </a:t>
            </a:r>
            <a:endParaRPr/>
          </a:p>
          <a:p>
            <a:pPr indent="0" lvl="0" marL="0" rtl="0" algn="l">
              <a:spcBef>
                <a:spcPts val="1600"/>
              </a:spcBef>
              <a:spcAft>
                <a:spcPts val="0"/>
              </a:spcAft>
              <a:buNone/>
            </a:pPr>
            <a:r>
              <a:t/>
            </a:r>
            <a:endParaRPr/>
          </a:p>
          <a:p>
            <a:pPr indent="0" lvl="0" marL="0" rtl="0" algn="l">
              <a:spcBef>
                <a:spcPts val="1600"/>
              </a:spcBef>
              <a:spcAft>
                <a:spcPts val="1600"/>
              </a:spcAft>
              <a:buNone/>
            </a:pPr>
            <a:r>
              <a:rPr lang="en" u="sng">
                <a:solidFill>
                  <a:schemeClr val="hlink"/>
                </a:solidFill>
                <a:hlinkClick r:id="rId4"/>
              </a:rPr>
              <a:t>http://faraday.physics.utoronto.ca/PVB/Harrison/Flash/Chaos/ThreeBody/ThreeBody.html</a:t>
            </a:r>
            <a:r>
              <a:rPr lang="en"/>
              <a:t>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Schedule:</a:t>
            </a:r>
            <a:endParaRPr/>
          </a:p>
        </p:txBody>
      </p:sp>
      <p:sp>
        <p:nvSpPr>
          <p:cNvPr id="60" name="Google Shape;60;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accent6"/>
                </a:solidFill>
              </a:rPr>
              <a:t>4</a:t>
            </a:r>
            <a:r>
              <a:rPr lang="en">
                <a:solidFill>
                  <a:schemeClr val="accent6"/>
                </a:solidFill>
              </a:rPr>
              <a:t>/16/2019: Kepler’s Laws</a:t>
            </a:r>
            <a:endParaRPr>
              <a:solidFill>
                <a:schemeClr val="accent6"/>
              </a:solidFill>
            </a:endParaRPr>
          </a:p>
          <a:p>
            <a:pPr indent="0" lvl="0" marL="0" rtl="0" algn="l">
              <a:spcBef>
                <a:spcPts val="1600"/>
              </a:spcBef>
              <a:spcAft>
                <a:spcPts val="0"/>
              </a:spcAft>
              <a:buNone/>
            </a:pPr>
            <a:r>
              <a:rPr lang="en"/>
              <a:t>4/23/2019: Building a Comet</a:t>
            </a:r>
            <a:endParaRPr/>
          </a:p>
          <a:p>
            <a:pPr indent="0" lvl="0" marL="0" rtl="0" algn="l">
              <a:spcBef>
                <a:spcPts val="1600"/>
              </a:spcBef>
              <a:spcAft>
                <a:spcPts val="1600"/>
              </a:spcAft>
              <a:buNone/>
            </a:pPr>
            <a:r>
              <a:rPr lang="en"/>
              <a:t>4/30/2019: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First </a:t>
            </a:r>
            <a:r>
              <a:rPr lang="en"/>
              <a:t>Law: </a:t>
            </a:r>
            <a:endParaRPr strike="sngStrike"/>
          </a:p>
        </p:txBody>
      </p:sp>
      <p:sp>
        <p:nvSpPr>
          <p:cNvPr id="66" name="Google Shape;66;p15"/>
          <p:cNvSpPr txBox="1"/>
          <p:nvPr>
            <p:ph idx="1" type="body"/>
          </p:nvPr>
        </p:nvSpPr>
        <p:spPr>
          <a:xfrm>
            <a:off x="311700" y="1152475"/>
            <a:ext cx="8520600" cy="4407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The orbit of a planet is an ellipse, with the sun at one of the two foci.</a:t>
            </a:r>
            <a:endParaRPr/>
          </a:p>
        </p:txBody>
      </p:sp>
      <p:pic>
        <p:nvPicPr>
          <p:cNvPr descr="2000px-Kepler-first-law.svg.png" id="67" name="Google Shape;67;p15"/>
          <p:cNvPicPr preferRelativeResize="0"/>
          <p:nvPr/>
        </p:nvPicPr>
        <p:blipFill>
          <a:blip r:embed="rId3">
            <a:alphaModFix/>
          </a:blip>
          <a:stretch>
            <a:fillRect/>
          </a:stretch>
        </p:blipFill>
        <p:spPr>
          <a:xfrm>
            <a:off x="2945222" y="1593150"/>
            <a:ext cx="3253550" cy="2324676"/>
          </a:xfrm>
          <a:prstGeom prst="rect">
            <a:avLst/>
          </a:prstGeom>
          <a:noFill/>
          <a:ln>
            <a:noFill/>
          </a:ln>
        </p:spPr>
      </p:pic>
      <p:cxnSp>
        <p:nvCxnSpPr>
          <p:cNvPr id="68" name="Google Shape;68;p15"/>
          <p:cNvCxnSpPr/>
          <p:nvPr/>
        </p:nvCxnSpPr>
        <p:spPr>
          <a:xfrm flipH="1" rot="10800000">
            <a:off x="3460125" y="1858925"/>
            <a:ext cx="195600" cy="898500"/>
          </a:xfrm>
          <a:prstGeom prst="straightConnector1">
            <a:avLst/>
          </a:prstGeom>
          <a:noFill/>
          <a:ln cap="flat" cmpd="sng" w="19050">
            <a:solidFill>
              <a:srgbClr val="FFFFFF"/>
            </a:solidFill>
            <a:prstDash val="solid"/>
            <a:round/>
            <a:headEnd len="med" w="med" type="none"/>
            <a:tailEnd len="med" w="med" type="none"/>
          </a:ln>
        </p:spPr>
      </p:cxnSp>
      <p:cxnSp>
        <p:nvCxnSpPr>
          <p:cNvPr id="69" name="Google Shape;69;p15"/>
          <p:cNvCxnSpPr/>
          <p:nvPr/>
        </p:nvCxnSpPr>
        <p:spPr>
          <a:xfrm rot="10800000">
            <a:off x="3655950" y="1867925"/>
            <a:ext cx="2045700" cy="889500"/>
          </a:xfrm>
          <a:prstGeom prst="straightConnector1">
            <a:avLst/>
          </a:prstGeom>
          <a:noFill/>
          <a:ln cap="flat" cmpd="sng" w="19050">
            <a:solidFill>
              <a:srgbClr val="FFFFFF"/>
            </a:solidFill>
            <a:prstDash val="solid"/>
            <a:round/>
            <a:headEnd len="med" w="med" type="none"/>
            <a:tailEnd len="med" w="med" type="none"/>
          </a:ln>
        </p:spPr>
      </p:cxnSp>
      <p:cxnSp>
        <p:nvCxnSpPr>
          <p:cNvPr id="70" name="Google Shape;70;p15"/>
          <p:cNvCxnSpPr/>
          <p:nvPr/>
        </p:nvCxnSpPr>
        <p:spPr>
          <a:xfrm>
            <a:off x="3460125" y="2775225"/>
            <a:ext cx="2277000" cy="729300"/>
          </a:xfrm>
          <a:prstGeom prst="straightConnector1">
            <a:avLst/>
          </a:prstGeom>
          <a:noFill/>
          <a:ln cap="flat" cmpd="sng" w="19050">
            <a:solidFill>
              <a:srgbClr val="FFFF00"/>
            </a:solidFill>
            <a:prstDash val="solid"/>
            <a:round/>
            <a:headEnd len="med" w="med" type="none"/>
            <a:tailEnd len="med" w="med" type="none"/>
          </a:ln>
        </p:spPr>
      </p:cxnSp>
      <p:cxnSp>
        <p:nvCxnSpPr>
          <p:cNvPr id="71" name="Google Shape;71;p15"/>
          <p:cNvCxnSpPr/>
          <p:nvPr/>
        </p:nvCxnSpPr>
        <p:spPr>
          <a:xfrm>
            <a:off x="5710550" y="2801900"/>
            <a:ext cx="35700" cy="684900"/>
          </a:xfrm>
          <a:prstGeom prst="straightConnector1">
            <a:avLst/>
          </a:prstGeom>
          <a:noFill/>
          <a:ln cap="flat" cmpd="sng" w="19050">
            <a:solidFill>
              <a:srgbClr val="FFFF00"/>
            </a:solidFill>
            <a:prstDash val="solid"/>
            <a:round/>
            <a:headEnd len="med" w="med" type="none"/>
            <a:tailEnd len="med" w="med" type="none"/>
          </a:ln>
        </p:spPr>
      </p:cxnSp>
      <p:sp>
        <p:nvSpPr>
          <p:cNvPr id="72" name="Google Shape;72;p15"/>
          <p:cNvSpPr txBox="1"/>
          <p:nvPr>
            <p:ph idx="1" type="body"/>
          </p:nvPr>
        </p:nvSpPr>
        <p:spPr>
          <a:xfrm>
            <a:off x="311700" y="3819975"/>
            <a:ext cx="8520600" cy="126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The foci are special fixed points such that the sum of the lengths of the two white lines is equal to the sum of the lengths of the two yellow lines…. No matter where those lines end on the surface of the ellipse.</a:t>
            </a:r>
            <a:endParaRPr sz="1400"/>
          </a:p>
          <a:p>
            <a:pPr indent="0" lvl="0" marL="0" rtl="0" algn="l">
              <a:spcBef>
                <a:spcPts val="1600"/>
              </a:spcBef>
              <a:spcAft>
                <a:spcPts val="1600"/>
              </a:spcAft>
              <a:buNone/>
            </a:pPr>
            <a:r>
              <a:rPr lang="en" sz="1400"/>
              <a:t>For the solar system, the Sun is always at one focus. The other is empty.</a:t>
            </a:r>
            <a:endParaRPr sz="14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Second Law: </a:t>
            </a:r>
            <a:endParaRPr strike="sngStrike"/>
          </a:p>
        </p:txBody>
      </p:sp>
      <p:sp>
        <p:nvSpPr>
          <p:cNvPr id="78" name="Google Shape;78;p16"/>
          <p:cNvSpPr txBox="1"/>
          <p:nvPr>
            <p:ph idx="1" type="body"/>
          </p:nvPr>
        </p:nvSpPr>
        <p:spPr>
          <a:xfrm>
            <a:off x="249425" y="1116875"/>
            <a:ext cx="8520600" cy="489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A</a:t>
            </a:r>
            <a:r>
              <a:rPr lang="en"/>
              <a:t> body in orbit sweeps out an equal area of its orbit in an equal interval of time</a:t>
            </a:r>
            <a:endParaRPr/>
          </a:p>
        </p:txBody>
      </p:sp>
      <p:pic>
        <p:nvPicPr>
          <p:cNvPr descr="kepler2law.jpg" id="79" name="Google Shape;79;p16"/>
          <p:cNvPicPr preferRelativeResize="0"/>
          <p:nvPr/>
        </p:nvPicPr>
        <p:blipFill rotWithShape="1">
          <a:blip r:embed="rId3">
            <a:alphaModFix/>
          </a:blip>
          <a:srcRect b="17704" l="0" r="-522" t="5383"/>
          <a:stretch/>
        </p:blipFill>
        <p:spPr>
          <a:xfrm>
            <a:off x="204975" y="1605875"/>
            <a:ext cx="4373300" cy="2509551"/>
          </a:xfrm>
          <a:prstGeom prst="rect">
            <a:avLst/>
          </a:prstGeom>
          <a:noFill/>
          <a:ln>
            <a:noFill/>
          </a:ln>
        </p:spPr>
      </p:pic>
      <p:sp>
        <p:nvSpPr>
          <p:cNvPr id="80" name="Google Shape;80;p16"/>
          <p:cNvSpPr txBox="1"/>
          <p:nvPr>
            <p:ph idx="1" type="body"/>
          </p:nvPr>
        </p:nvSpPr>
        <p:spPr>
          <a:xfrm>
            <a:off x="4643525" y="1605900"/>
            <a:ext cx="4373400" cy="2509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consequence of this is that, the closer you get to the sun, the faster you go!</a:t>
            </a:r>
            <a:endParaRPr/>
          </a:p>
          <a:p>
            <a:pPr indent="0" lvl="0" marL="0" rtl="0" algn="l">
              <a:spcBef>
                <a:spcPts val="1600"/>
              </a:spcBef>
              <a:spcAft>
                <a:spcPts val="0"/>
              </a:spcAft>
              <a:buNone/>
            </a:pPr>
            <a:r>
              <a:rPr lang="en"/>
              <a:t>Velocity at perihelion is </a:t>
            </a:r>
            <a:r>
              <a:rPr i="1" lang="en"/>
              <a:t>greater than</a:t>
            </a:r>
            <a:r>
              <a:rPr lang="en"/>
              <a:t> velocity at aphelion</a:t>
            </a:r>
            <a:endParaRPr/>
          </a:p>
          <a:p>
            <a:pPr indent="0" lvl="0" marL="0" rtl="0" algn="l">
              <a:spcBef>
                <a:spcPts val="1600"/>
              </a:spcBef>
              <a:spcAft>
                <a:spcPts val="0"/>
              </a:spcAft>
              <a:buNone/>
            </a:pPr>
            <a:r>
              <a:rPr lang="en"/>
              <a:t>Perihelion: closest approach to Sun</a:t>
            </a:r>
            <a:endParaRPr/>
          </a:p>
          <a:p>
            <a:pPr indent="0" lvl="0" marL="0" rtl="0" algn="l">
              <a:spcBef>
                <a:spcPts val="1600"/>
              </a:spcBef>
              <a:spcAft>
                <a:spcPts val="0"/>
              </a:spcAft>
              <a:buNone/>
            </a:pPr>
            <a:r>
              <a:rPr lang="en"/>
              <a:t>Aphelion: farthest point from Sun.</a:t>
            </a:r>
            <a:endParaRPr/>
          </a:p>
          <a:p>
            <a:pPr indent="0" lvl="0" marL="0" rtl="0" algn="l">
              <a:spcBef>
                <a:spcPts val="1600"/>
              </a:spcBef>
              <a:spcAft>
                <a:spcPts val="1600"/>
              </a:spcAft>
              <a:buNone/>
            </a:pPr>
            <a:r>
              <a:rPr lang="en"/>
              <a:t>Note similarity to perigee and apogee!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Third Law:</a:t>
            </a:r>
            <a:endParaRPr/>
          </a:p>
        </p:txBody>
      </p:sp>
      <p:sp>
        <p:nvSpPr>
          <p:cNvPr id="86" name="Google Shape;86;p17"/>
          <p:cNvSpPr txBox="1"/>
          <p:nvPr>
            <p:ph idx="1" type="body"/>
          </p:nvPr>
        </p:nvSpPr>
        <p:spPr>
          <a:xfrm>
            <a:off x="311700" y="1152475"/>
            <a:ext cx="8520600" cy="4827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700"/>
              <a:t>The square of the period of a planet is proportional to the cube of its semimajor axis</a:t>
            </a:r>
            <a:endParaRPr sz="1700"/>
          </a:p>
        </p:txBody>
      </p:sp>
      <p:pic>
        <p:nvPicPr>
          <p:cNvPr descr="KeplerThirdLaw.jpg" id="87" name="Google Shape;87;p17"/>
          <p:cNvPicPr preferRelativeResize="0"/>
          <p:nvPr/>
        </p:nvPicPr>
        <p:blipFill>
          <a:blip r:embed="rId3">
            <a:alphaModFix/>
          </a:blip>
          <a:stretch>
            <a:fillRect/>
          </a:stretch>
        </p:blipFill>
        <p:spPr>
          <a:xfrm>
            <a:off x="2771475" y="1635125"/>
            <a:ext cx="3601050" cy="2451100"/>
          </a:xfrm>
          <a:prstGeom prst="rect">
            <a:avLst/>
          </a:prstGeom>
          <a:noFill/>
          <a:ln>
            <a:noFill/>
          </a:ln>
        </p:spPr>
      </p:pic>
      <p:sp>
        <p:nvSpPr>
          <p:cNvPr id="88" name="Google Shape;88;p17"/>
          <p:cNvSpPr txBox="1"/>
          <p:nvPr>
            <p:ph idx="1" type="body"/>
          </p:nvPr>
        </p:nvSpPr>
        <p:spPr>
          <a:xfrm>
            <a:off x="311700" y="4086225"/>
            <a:ext cx="8520600" cy="99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Period: Time to complete one orbit.</a:t>
            </a:r>
            <a:endParaRPr sz="1400"/>
          </a:p>
          <a:p>
            <a:pPr indent="0" lvl="0" marL="0" rtl="0" algn="l">
              <a:spcBef>
                <a:spcPts val="1600"/>
              </a:spcBef>
              <a:spcAft>
                <a:spcPts val="1600"/>
              </a:spcAft>
              <a:buNone/>
            </a:pPr>
            <a:r>
              <a:rPr lang="en" sz="1400"/>
              <a:t>Semimajor axis: One half of the longer axis of an ellipse</a:t>
            </a:r>
            <a:endParaRPr sz="1400"/>
          </a:p>
        </p:txBody>
      </p:sp>
      <p:sp>
        <p:nvSpPr>
          <p:cNvPr id="89" name="Google Shape;89;p17"/>
          <p:cNvSpPr txBox="1"/>
          <p:nvPr>
            <p:ph idx="1" type="body"/>
          </p:nvPr>
        </p:nvSpPr>
        <p:spPr>
          <a:xfrm>
            <a:off x="311700" y="2619350"/>
            <a:ext cx="2266500" cy="4827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700"/>
              <a:t>P</a:t>
            </a:r>
            <a:r>
              <a:rPr baseline="30000" lang="en"/>
              <a:t>2</a:t>
            </a:r>
            <a:r>
              <a:rPr lang="en"/>
              <a:t> = a</a:t>
            </a:r>
            <a:r>
              <a:rPr baseline="30000" lang="en"/>
              <a:t>3</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Nicolaus Copernicus (1473-1543)</a:t>
            </a:r>
            <a:endParaRPr/>
          </a:p>
        </p:txBody>
      </p:sp>
      <p:sp>
        <p:nvSpPr>
          <p:cNvPr id="95" name="Google Shape;95;p18"/>
          <p:cNvSpPr txBox="1"/>
          <p:nvPr>
            <p:ph idx="1" type="body"/>
          </p:nvPr>
        </p:nvSpPr>
        <p:spPr>
          <a:xfrm>
            <a:off x="4585100" y="1152475"/>
            <a:ext cx="42471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The second person to propose a model where the planets orbited the Sun</a:t>
            </a:r>
            <a:endParaRPr/>
          </a:p>
          <a:p>
            <a:pPr indent="-342900" lvl="0" marL="457200" rtl="0" algn="l">
              <a:spcBef>
                <a:spcPts val="0"/>
              </a:spcBef>
              <a:spcAft>
                <a:spcPts val="0"/>
              </a:spcAft>
              <a:buSzPts val="1800"/>
              <a:buChar char="●"/>
            </a:pPr>
            <a:r>
              <a:rPr lang="en"/>
              <a:t>Published it on his deathbed</a:t>
            </a:r>
            <a:endParaRPr/>
          </a:p>
          <a:p>
            <a:pPr indent="-342900" lvl="0" marL="457200" rtl="0" algn="l">
              <a:spcBef>
                <a:spcPts val="0"/>
              </a:spcBef>
              <a:spcAft>
                <a:spcPts val="0"/>
              </a:spcAft>
              <a:buSzPts val="1800"/>
              <a:buChar char="●"/>
            </a:pPr>
            <a:r>
              <a:rPr lang="en"/>
              <a:t>Spoke six languages</a:t>
            </a:r>
            <a:endParaRPr/>
          </a:p>
          <a:p>
            <a:pPr indent="-342900" lvl="0" marL="457200" rtl="0" algn="l">
              <a:spcBef>
                <a:spcPts val="0"/>
              </a:spcBef>
              <a:spcAft>
                <a:spcPts val="0"/>
              </a:spcAft>
              <a:buSzPts val="1800"/>
              <a:buChar char="●"/>
            </a:pPr>
            <a:r>
              <a:rPr lang="en"/>
              <a:t>Over his life, he worked in law, astronomy, medicine, math, economics, and classical studies.</a:t>
            </a:r>
            <a:endParaRPr/>
          </a:p>
        </p:txBody>
      </p:sp>
      <p:pic>
        <p:nvPicPr>
          <p:cNvPr id="96" name="Google Shape;96;p18"/>
          <p:cNvPicPr preferRelativeResize="0"/>
          <p:nvPr/>
        </p:nvPicPr>
        <p:blipFill>
          <a:blip r:embed="rId3">
            <a:alphaModFix/>
          </a:blip>
          <a:stretch>
            <a:fillRect/>
          </a:stretch>
        </p:blipFill>
        <p:spPr>
          <a:xfrm>
            <a:off x="311700" y="1152475"/>
            <a:ext cx="3908769" cy="38209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Tycho Brahe and Johannes Kepler</a:t>
            </a:r>
            <a:endParaRPr/>
          </a:p>
        </p:txBody>
      </p:sp>
      <p:sp>
        <p:nvSpPr>
          <p:cNvPr id="102" name="Google Shape;102;p19"/>
          <p:cNvSpPr txBox="1"/>
          <p:nvPr>
            <p:ph idx="1" type="body"/>
          </p:nvPr>
        </p:nvSpPr>
        <p:spPr>
          <a:xfrm>
            <a:off x="4107650" y="1017725"/>
            <a:ext cx="4724700" cy="3968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 That’s right. This dude. With the mustache. That’s Tycho Brahe. 1546-1601</a:t>
            </a:r>
            <a:endParaRPr/>
          </a:p>
          <a:p>
            <a:pPr indent="-342900" lvl="0" marL="457200" rtl="0" algn="l">
              <a:spcBef>
                <a:spcPts val="1600"/>
              </a:spcBef>
              <a:spcAft>
                <a:spcPts val="0"/>
              </a:spcAft>
              <a:buSzPts val="1800"/>
              <a:buChar char="●"/>
            </a:pPr>
            <a:r>
              <a:rPr lang="en"/>
              <a:t>He lost his nose in a duel...over math. </a:t>
            </a:r>
            <a:br>
              <a:rPr lang="en"/>
            </a:br>
            <a:r>
              <a:rPr lang="en"/>
              <a:t>Then replaced it with a gold prosthetic.</a:t>
            </a:r>
            <a:endParaRPr/>
          </a:p>
          <a:p>
            <a:pPr indent="-342900" lvl="0" marL="457200" rtl="0" algn="l">
              <a:spcBef>
                <a:spcPts val="0"/>
              </a:spcBef>
              <a:spcAft>
                <a:spcPts val="0"/>
              </a:spcAft>
              <a:buSzPts val="1800"/>
              <a:buChar char="●"/>
            </a:pPr>
            <a:r>
              <a:rPr lang="en"/>
              <a:t>Owned a tame elk, which died after falling down the stairs while drunk.</a:t>
            </a:r>
            <a:endParaRPr/>
          </a:p>
          <a:p>
            <a:pPr indent="-342900" lvl="0" marL="457200" rtl="0" algn="l">
              <a:spcBef>
                <a:spcPts val="0"/>
              </a:spcBef>
              <a:spcAft>
                <a:spcPts val="0"/>
              </a:spcAft>
              <a:buSzPts val="1800"/>
              <a:buChar char="●"/>
            </a:pPr>
            <a:r>
              <a:rPr lang="en"/>
              <a:t>Did most of his observing with the naked eye</a:t>
            </a:r>
            <a:endParaRPr/>
          </a:p>
          <a:p>
            <a:pPr indent="-342900" lvl="0" marL="457200" rtl="0" algn="l">
              <a:spcBef>
                <a:spcPts val="0"/>
              </a:spcBef>
              <a:spcAft>
                <a:spcPts val="0"/>
              </a:spcAft>
              <a:buSzPts val="1800"/>
              <a:buChar char="●"/>
            </a:pPr>
            <a:r>
              <a:rPr lang="en"/>
              <a:t>Died because he was too polite to pee during a dinner party.</a:t>
            </a:r>
            <a:endParaRPr/>
          </a:p>
        </p:txBody>
      </p:sp>
      <p:pic>
        <p:nvPicPr>
          <p:cNvPr id="103" name="Google Shape;103;p19"/>
          <p:cNvPicPr preferRelativeResize="0"/>
          <p:nvPr/>
        </p:nvPicPr>
        <p:blipFill>
          <a:blip r:embed="rId3">
            <a:alphaModFix/>
          </a:blip>
          <a:stretch>
            <a:fillRect/>
          </a:stretch>
        </p:blipFill>
        <p:spPr>
          <a:xfrm>
            <a:off x="647038" y="1017725"/>
            <a:ext cx="2778310" cy="412577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20"/>
          <p:cNvSpPr txBox="1"/>
          <p:nvPr>
            <p:ph idx="1" type="body"/>
          </p:nvPr>
        </p:nvSpPr>
        <p:spPr>
          <a:xfrm>
            <a:off x="4348750" y="444925"/>
            <a:ext cx="4483500" cy="412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 And this is Kepler (1571-1630). Shifty-looking dude. Probably cause people thought he murdered Brahe. (he didn’t)</a:t>
            </a:r>
            <a:endParaRPr/>
          </a:p>
          <a:p>
            <a:pPr indent="-342900" lvl="0" marL="457200" rtl="0" algn="l">
              <a:spcBef>
                <a:spcPts val="1600"/>
              </a:spcBef>
              <a:spcAft>
                <a:spcPts val="0"/>
              </a:spcAft>
              <a:buSzPts val="1800"/>
              <a:buChar char="●"/>
            </a:pPr>
            <a:r>
              <a:rPr lang="en"/>
              <a:t>Brahe’s student and successor.</a:t>
            </a:r>
            <a:endParaRPr/>
          </a:p>
          <a:p>
            <a:pPr indent="-342900" lvl="0" marL="457200" rtl="0" algn="l">
              <a:spcBef>
                <a:spcPts val="0"/>
              </a:spcBef>
              <a:spcAft>
                <a:spcPts val="0"/>
              </a:spcAft>
              <a:buSzPts val="1800"/>
              <a:buChar char="●"/>
            </a:pPr>
            <a:r>
              <a:rPr lang="en"/>
              <a:t>Designed a better telescope</a:t>
            </a:r>
            <a:endParaRPr/>
          </a:p>
          <a:p>
            <a:pPr indent="-342900" lvl="0" marL="457200" rtl="0" algn="l">
              <a:spcBef>
                <a:spcPts val="0"/>
              </a:spcBef>
              <a:spcAft>
                <a:spcPts val="0"/>
              </a:spcAft>
              <a:buSzPts val="1800"/>
              <a:buChar char="●"/>
            </a:pPr>
            <a:r>
              <a:rPr lang="en"/>
              <a:t>Came up with the laws of planetary motion using Brahe’s data</a:t>
            </a:r>
            <a:endParaRPr/>
          </a:p>
          <a:p>
            <a:pPr indent="-342900" lvl="0" marL="457200" rtl="0" algn="l">
              <a:spcBef>
                <a:spcPts val="0"/>
              </a:spcBef>
              <a:spcAft>
                <a:spcPts val="0"/>
              </a:spcAft>
              <a:buSzPts val="1800"/>
              <a:buChar char="●"/>
            </a:pPr>
            <a:r>
              <a:rPr lang="en"/>
              <a:t>Really good at math</a:t>
            </a:r>
            <a:endParaRPr/>
          </a:p>
          <a:p>
            <a:pPr indent="-342900" lvl="0" marL="457200" rtl="0" algn="l">
              <a:spcBef>
                <a:spcPts val="0"/>
              </a:spcBef>
              <a:spcAft>
                <a:spcPts val="0"/>
              </a:spcAft>
              <a:buSzPts val="1800"/>
              <a:buChar char="●"/>
            </a:pPr>
            <a:r>
              <a:rPr lang="en"/>
              <a:t>Probably the first real astrophysicist </a:t>
            </a:r>
            <a:endParaRPr/>
          </a:p>
        </p:txBody>
      </p:sp>
      <p:pic>
        <p:nvPicPr>
          <p:cNvPr descr="Johannes_Kepler_1610.jpg" id="110" name="Google Shape;110;p20"/>
          <p:cNvPicPr preferRelativeResize="0"/>
          <p:nvPr/>
        </p:nvPicPr>
        <p:blipFill>
          <a:blip r:embed="rId3">
            <a:alphaModFix/>
          </a:blip>
          <a:stretch>
            <a:fillRect/>
          </a:stretch>
        </p:blipFill>
        <p:spPr>
          <a:xfrm>
            <a:off x="686748" y="445023"/>
            <a:ext cx="3002801" cy="412385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 then there was Newton (1643-1727)</a:t>
            </a:r>
            <a:endParaRPr/>
          </a:p>
        </p:txBody>
      </p:sp>
      <p:sp>
        <p:nvSpPr>
          <p:cNvPr id="116" name="Google Shape;116;p21"/>
          <p:cNvSpPr txBox="1"/>
          <p:nvPr>
            <p:ph idx="1" type="body"/>
          </p:nvPr>
        </p:nvSpPr>
        <p:spPr>
          <a:xfrm>
            <a:off x="3822275" y="1017663"/>
            <a:ext cx="4875600" cy="385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a:t>“If I have seen further, it is by standing on the shoulders of giants”</a:t>
            </a:r>
            <a:endParaRPr i="1"/>
          </a:p>
          <a:p>
            <a:pPr indent="-342900" lvl="0" marL="457200" rtl="0" algn="l">
              <a:spcBef>
                <a:spcPts val="1600"/>
              </a:spcBef>
              <a:spcAft>
                <a:spcPts val="0"/>
              </a:spcAft>
              <a:buSzPts val="1800"/>
              <a:buChar char="●"/>
            </a:pPr>
            <a:r>
              <a:rPr lang="en"/>
              <a:t>Invented calculus….in his 20’s</a:t>
            </a:r>
            <a:endParaRPr/>
          </a:p>
          <a:p>
            <a:pPr indent="-342900" lvl="0" marL="457200" rtl="0" algn="l">
              <a:spcBef>
                <a:spcPts val="0"/>
              </a:spcBef>
              <a:spcAft>
                <a:spcPts val="0"/>
              </a:spcAft>
              <a:buSzPts val="1800"/>
              <a:buChar char="●"/>
            </a:pPr>
            <a:r>
              <a:rPr lang="en"/>
              <a:t>Followed it up by inventing optics and the Newtonian telescope</a:t>
            </a:r>
            <a:endParaRPr/>
          </a:p>
          <a:p>
            <a:pPr indent="-342900" lvl="0" marL="457200" rtl="0" algn="l">
              <a:spcBef>
                <a:spcPts val="0"/>
              </a:spcBef>
              <a:spcAft>
                <a:spcPts val="0"/>
              </a:spcAft>
              <a:buSzPts val="1800"/>
              <a:buChar char="●"/>
            </a:pPr>
            <a:r>
              <a:rPr i="1" lang="en"/>
              <a:t>And</a:t>
            </a:r>
            <a:r>
              <a:rPr lang="en"/>
              <a:t> coming up with a theory of gravity that nobody really refined until Einstein came along</a:t>
            </a:r>
            <a:endParaRPr/>
          </a:p>
        </p:txBody>
      </p:sp>
      <p:pic>
        <p:nvPicPr>
          <p:cNvPr descr="Sir_Isaac_Newton_by_Sir_Godfrey_Kneller,_Bt.jpg" id="117" name="Google Shape;117;p21"/>
          <p:cNvPicPr preferRelativeResize="0"/>
          <p:nvPr/>
        </p:nvPicPr>
        <p:blipFill>
          <a:blip r:embed="rId3">
            <a:alphaModFix/>
          </a:blip>
          <a:stretch>
            <a:fillRect/>
          </a:stretch>
        </p:blipFill>
        <p:spPr>
          <a:xfrm>
            <a:off x="311700" y="1017725"/>
            <a:ext cx="3179574" cy="3857876"/>
          </a:xfrm>
          <a:prstGeom prst="rect">
            <a:avLst/>
          </a:prstGeom>
          <a:noFill/>
          <a:ln>
            <a:noFill/>
          </a:ln>
        </p:spPr>
      </p:pic>
      <p:pic>
        <p:nvPicPr>
          <p:cNvPr descr="506a6fe8-c453-4b6e-9bbe-597331f1c159image13.png" id="118" name="Google Shape;118;p21"/>
          <p:cNvPicPr preferRelativeResize="0"/>
          <p:nvPr/>
        </p:nvPicPr>
        <p:blipFill>
          <a:blip r:embed="rId4">
            <a:alphaModFix/>
          </a:blip>
          <a:stretch>
            <a:fillRect/>
          </a:stretch>
        </p:blipFill>
        <p:spPr>
          <a:xfrm>
            <a:off x="5206025" y="3696866"/>
            <a:ext cx="2286000" cy="11787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